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628936A-B01B-4906-AAB0-5F515E0C50EF}" type="datetimeFigureOut">
              <a:rPr lang="ar-IQ" smtClean="0"/>
              <a:t>26/06/1439</a:t>
            </a:fld>
            <a:endParaRPr lang="ar-IQ"/>
          </a:p>
        </p:txBody>
      </p:sp>
      <p:sp>
        <p:nvSpPr>
          <p:cNvPr id="17" name="Footer Placeholder 16"/>
          <p:cNvSpPr>
            <a:spLocks noGrp="1"/>
          </p:cNvSpPr>
          <p:nvPr>
            <p:ph type="ftr" sz="quarter" idx="11"/>
          </p:nvPr>
        </p:nvSpPr>
        <p:spPr/>
        <p:txBody>
          <a:bodyPr/>
          <a:lstStyle>
            <a:extLst/>
          </a:lstStyle>
          <a:p>
            <a:endParaRPr lang="ar-IQ"/>
          </a:p>
        </p:txBody>
      </p:sp>
      <p:sp>
        <p:nvSpPr>
          <p:cNvPr id="29" name="Slide Number Placeholder 28"/>
          <p:cNvSpPr>
            <a:spLocks noGrp="1"/>
          </p:cNvSpPr>
          <p:nvPr>
            <p:ph type="sldNum" sz="quarter" idx="12"/>
          </p:nvPr>
        </p:nvSpPr>
        <p:spPr/>
        <p:txBody>
          <a:bodyPr/>
          <a:lstStyle>
            <a:extLst/>
          </a:lstStyle>
          <a:p>
            <a:fld id="{08BDA62F-CE35-41A9-B723-D7E13DA87082}" type="slidenum">
              <a:rPr lang="ar-IQ" smtClean="0"/>
              <a:t>‹#›</a:t>
            </a:fld>
            <a:endParaRPr lang="ar-IQ"/>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28936A-B01B-4906-AAB0-5F515E0C50EF}" type="datetimeFigureOut">
              <a:rPr lang="ar-IQ" smtClean="0"/>
              <a:t>26/06/1439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8BDA62F-CE35-41A9-B723-D7E13DA8708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28936A-B01B-4906-AAB0-5F515E0C50EF}" type="datetimeFigureOut">
              <a:rPr lang="ar-IQ" smtClean="0"/>
              <a:t>26/06/1439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8BDA62F-CE35-41A9-B723-D7E13DA8708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28936A-B01B-4906-AAB0-5F515E0C50EF}" type="datetimeFigureOut">
              <a:rPr lang="ar-IQ" smtClean="0"/>
              <a:t>26/06/1439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8BDA62F-CE35-41A9-B723-D7E13DA8708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628936A-B01B-4906-AAB0-5F515E0C50EF}" type="datetimeFigureOut">
              <a:rPr lang="ar-IQ" smtClean="0"/>
              <a:t>26/06/1439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08BDA62F-CE35-41A9-B723-D7E13DA87082}" type="slidenum">
              <a:rPr lang="ar-IQ" smtClean="0"/>
              <a:t>‹#›</a:t>
            </a:fld>
            <a:endParaRPr lang="ar-IQ"/>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28936A-B01B-4906-AAB0-5F515E0C50EF}" type="datetimeFigureOut">
              <a:rPr lang="ar-IQ" smtClean="0"/>
              <a:t>26/06/1439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8BDA62F-CE35-41A9-B723-D7E13DA8708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628936A-B01B-4906-AAB0-5F515E0C50EF}" type="datetimeFigureOut">
              <a:rPr lang="ar-IQ" smtClean="0"/>
              <a:t>26/06/1439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08BDA62F-CE35-41A9-B723-D7E13DA87082}" type="slidenum">
              <a:rPr lang="ar-IQ" smtClean="0"/>
              <a:t>‹#›</a:t>
            </a:fld>
            <a:endParaRPr lang="ar-IQ"/>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628936A-B01B-4906-AAB0-5F515E0C50EF}" type="datetimeFigureOut">
              <a:rPr lang="ar-IQ" smtClean="0"/>
              <a:t>26/06/1439</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08BDA62F-CE35-41A9-B723-D7E13DA8708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28936A-B01B-4906-AAB0-5F515E0C50EF}" type="datetimeFigureOut">
              <a:rPr lang="ar-IQ" smtClean="0"/>
              <a:t>26/06/1439</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08BDA62F-CE35-41A9-B723-D7E13DA8708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28936A-B01B-4906-AAB0-5F515E0C50EF}" type="datetimeFigureOut">
              <a:rPr lang="ar-IQ" smtClean="0"/>
              <a:t>26/06/1439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08BDA62F-CE35-41A9-B723-D7E13DA8708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628936A-B01B-4906-AAB0-5F515E0C50EF}" type="datetimeFigureOut">
              <a:rPr lang="ar-IQ" smtClean="0"/>
              <a:t>26/06/1439</a:t>
            </a:fld>
            <a:endParaRPr lang="ar-IQ"/>
          </a:p>
        </p:txBody>
      </p:sp>
      <p:sp>
        <p:nvSpPr>
          <p:cNvPr id="6" name="Footer Placeholder 5"/>
          <p:cNvSpPr>
            <a:spLocks noGrp="1"/>
          </p:cNvSpPr>
          <p:nvPr>
            <p:ph type="ftr" sz="quarter" idx="11"/>
          </p:nvPr>
        </p:nvSpPr>
        <p:spPr>
          <a:xfrm>
            <a:off x="914400" y="55499"/>
            <a:ext cx="5562600" cy="365125"/>
          </a:xfrm>
        </p:spPr>
        <p:txBody>
          <a:bodyPr/>
          <a:lstStyle>
            <a:extLst/>
          </a:lstStyle>
          <a:p>
            <a:endParaRPr lang="ar-IQ"/>
          </a:p>
        </p:txBody>
      </p:sp>
      <p:sp>
        <p:nvSpPr>
          <p:cNvPr id="7" name="Slide Number Placeholder 6"/>
          <p:cNvSpPr>
            <a:spLocks noGrp="1"/>
          </p:cNvSpPr>
          <p:nvPr>
            <p:ph type="sldNum" sz="quarter" idx="12"/>
          </p:nvPr>
        </p:nvSpPr>
        <p:spPr>
          <a:xfrm>
            <a:off x="8610600" y="55499"/>
            <a:ext cx="457200" cy="365125"/>
          </a:xfrm>
        </p:spPr>
        <p:txBody>
          <a:bodyPr/>
          <a:lstStyle>
            <a:extLst/>
          </a:lstStyle>
          <a:p>
            <a:fld id="{08BDA62F-CE35-41A9-B723-D7E13DA8708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628936A-B01B-4906-AAB0-5F515E0C50EF}" type="datetimeFigureOut">
              <a:rPr lang="ar-IQ" smtClean="0"/>
              <a:t>26/06/1439</a:t>
            </a:fld>
            <a:endParaRPr lang="ar-IQ"/>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8BDA62F-CE35-41A9-B723-D7E13DA87082}"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The Happy Price: Analysis</a:t>
            </a:r>
            <a:endParaRPr lang="ar-IQ" dirty="0"/>
          </a:p>
        </p:txBody>
      </p:sp>
      <p:sp>
        <p:nvSpPr>
          <p:cNvPr id="3" name="Subtitle 2"/>
          <p:cNvSpPr>
            <a:spLocks noGrp="1"/>
          </p:cNvSpPr>
          <p:nvPr>
            <p:ph type="subTitle" idx="1"/>
          </p:nvPr>
        </p:nvSpPr>
        <p:spPr/>
        <p:txBody>
          <a:bodyPr/>
          <a:lstStyle/>
          <a:p>
            <a:r>
              <a:rPr lang="en-US" dirty="0" smtClean="0"/>
              <a:t>Plot, Characters, Themes</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Happy Prince: Character</a:t>
            </a:r>
            <a:endParaRPr lang="ar-IQ" dirty="0"/>
          </a:p>
        </p:txBody>
      </p:sp>
      <p:sp>
        <p:nvSpPr>
          <p:cNvPr id="3" name="Content Placeholder 2"/>
          <p:cNvSpPr>
            <a:spLocks noGrp="1"/>
          </p:cNvSpPr>
          <p:nvPr>
            <p:ph idx="1"/>
          </p:nvPr>
        </p:nvSpPr>
        <p:spPr/>
        <p:txBody>
          <a:bodyPr>
            <a:normAutofit fontScale="62500" lnSpcReduction="20000"/>
          </a:bodyPr>
          <a:lstStyle/>
          <a:p>
            <a:pPr algn="l" rtl="0"/>
            <a:r>
              <a:rPr lang="en-US" b="1" u="sng" dirty="0" smtClean="0"/>
              <a:t>The Happy Prince</a:t>
            </a:r>
            <a:r>
              <a:rPr lang="en-US" u="sng" dirty="0" smtClean="0"/>
              <a:t> is the main character who was on a high pole. He was so beautiful that he caused admiration with everyone. The children from the orphanage thought that he was an angel and everyone believed that someone so beautiful must be happy. One mother even told her son to be happy just like the beautiful Prince.</a:t>
            </a:r>
            <a:endParaRPr lang="en-US" dirty="0" smtClean="0"/>
          </a:p>
          <a:p>
            <a:pPr algn="l" rtl="0"/>
            <a:r>
              <a:rPr lang="en-US" u="sng" dirty="0" smtClean="0"/>
              <a:t>The Prince only seemed happy. He was on a high pole and saw all of the misery and poverty of the city. He realized that people were suffering and that they need help.</a:t>
            </a:r>
            <a:endParaRPr lang="en-US" dirty="0" smtClean="0"/>
          </a:p>
          <a:p>
            <a:pPr algn="l" rtl="0"/>
            <a:r>
              <a:rPr lang="en-US" u="sng" dirty="0" smtClean="0"/>
              <a:t>The true compassion of the Prince can be seen in the fact that he actually wanted to help the less fortunate people.  His strongest virtue is the fact that he would sacrifice everything to help others. Two different processes started to happen: he became calm and happy inside while on the outside he was getting poorer. People only saw the surface which was gray and sad and nobody actually saw his real happiness.</a:t>
            </a:r>
            <a:endParaRPr lang="en-US" dirty="0" smtClean="0"/>
          </a:p>
          <a:p>
            <a:pPr algn="l" rtl="0"/>
            <a:r>
              <a:rPr lang="en-US" u="sng" dirty="0" smtClean="0"/>
              <a:t>The strongest moment is the death of the swallow when Princes’ heart broke. It is the evidence that love can be so strong that even God himself saw it.</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 Cont.</a:t>
            </a:r>
            <a:endParaRPr lang="ar-IQ" dirty="0"/>
          </a:p>
        </p:txBody>
      </p:sp>
      <p:sp>
        <p:nvSpPr>
          <p:cNvPr id="3" name="Content Placeholder 2"/>
          <p:cNvSpPr>
            <a:spLocks noGrp="1"/>
          </p:cNvSpPr>
          <p:nvPr>
            <p:ph idx="1"/>
          </p:nvPr>
        </p:nvSpPr>
        <p:spPr/>
        <p:txBody>
          <a:bodyPr>
            <a:normAutofit fontScale="92500" lnSpcReduction="20000"/>
          </a:bodyPr>
          <a:lstStyle/>
          <a:p>
            <a:pPr algn="l" rtl="0"/>
            <a:r>
              <a:rPr lang="en-US" b="1" u="sng" dirty="0" smtClean="0"/>
              <a:t>The swallow</a:t>
            </a:r>
            <a:r>
              <a:rPr lang="en-US" u="sng" dirty="0" smtClean="0"/>
              <a:t> was an ordinary stubborn bird. He started to change thanks to the prince. At the beginning, he only listened to the prince because he was curious and afterward he stayed with him because he felt sorry for him.</a:t>
            </a:r>
            <a:endParaRPr lang="en-US" dirty="0" smtClean="0"/>
          </a:p>
          <a:p>
            <a:pPr algn="l" rtl="0"/>
            <a:r>
              <a:rPr lang="en-US" u="sng" dirty="0" smtClean="0"/>
              <a:t>After every good deed, he felt better. From a superficial bird, he became the Princes partner in doing good to people.</a:t>
            </a:r>
            <a:endParaRPr lang="en-US" dirty="0" smtClean="0"/>
          </a:p>
          <a:p>
            <a:pPr algn="l" rtl="0"/>
            <a:r>
              <a:rPr lang="en-US" u="sng" dirty="0" smtClean="0"/>
              <a:t>Even though he knew that he will die if he stayed in town he decided to stick with his friend. Love had the last saying in this matter. God rewarded both of them for their good work.</a:t>
            </a:r>
            <a:endParaRPr lang="en-US"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Happy Prince: Commentary</a:t>
            </a:r>
            <a:endParaRPr lang="ar-IQ" dirty="0"/>
          </a:p>
        </p:txBody>
      </p:sp>
      <p:sp>
        <p:nvSpPr>
          <p:cNvPr id="3" name="Content Placeholder 2"/>
          <p:cNvSpPr>
            <a:spLocks noGrp="1"/>
          </p:cNvSpPr>
          <p:nvPr>
            <p:ph idx="1"/>
          </p:nvPr>
        </p:nvSpPr>
        <p:spPr/>
        <p:txBody>
          <a:bodyPr>
            <a:normAutofit fontScale="47500" lnSpcReduction="20000"/>
          </a:bodyPr>
          <a:lstStyle/>
          <a:p>
            <a:pPr algn="l" rtl="0"/>
            <a:r>
              <a:rPr lang="en-US" dirty="0" smtClean="0"/>
              <a:t>The story "The Happy Prince" is a moral and social allegory in that it places shallowness vs. altruism; idleness vs. sacrifice; and contempt vs. compassion under the perspective of the one person who once was adored by all and now has a statue made after him: The so-called Happy Prince.</a:t>
            </a:r>
          </a:p>
          <a:p>
            <a:pPr algn="l" rtl="0"/>
            <a:r>
              <a:rPr lang="en-US" dirty="0" smtClean="0"/>
              <a:t>Once, when the Prince was alive, he was filled with richness and opulence to the point that, after his death, he was made into a statue of gold leaf and jewels.  After the shallow swallow visits him and does the favor of giving one of the statue's rubies to a poor person, the Prince demonstrates that, as he gives more and more of his jewels and disrobes himself from the gold, he gains more for feeding the poor and clothing the needy thanks to the riches in his statue.</a:t>
            </a:r>
          </a:p>
          <a:p>
            <a:pPr algn="l" rtl="0"/>
            <a:r>
              <a:rPr lang="en-US" dirty="0" smtClean="0"/>
              <a:t>Slowly, as the swallow continues to deliver the goods of the statue to the poor of the city, he learns the social imbalance that exists in society, where some have too much and others too little.  In the case of Wilde's time, Victorian England was experiencing the same inequity in the slum districts and Oscar's story is a clear allegory and metaphor of the British Social System at the time: Where the rich were filthy rich and the poor starved to death.</a:t>
            </a:r>
          </a:p>
          <a:p>
            <a:pPr algn="l" rtl="0"/>
            <a:r>
              <a:rPr lang="en-US" dirty="0" smtClean="0"/>
              <a:t>In the end, the swallow learns the lesson, the prince is completely run down from the jewels and gold that decorated him and, in accordance to the typical Victorian mentality, he was not worth attention anymore because, as the story says:</a:t>
            </a:r>
          </a:p>
          <a:p>
            <a:pPr algn="l" rtl="0"/>
            <a:r>
              <a:rPr lang="en-US" dirty="0" smtClean="0"/>
              <a:t>"As he is no longer beautiful he is no longer useful,’</a:t>
            </a:r>
          </a:p>
          <a:p>
            <a:pPr algn="l" rtl="0"/>
            <a:r>
              <a:rPr lang="en-US" dirty="0" smtClean="0"/>
              <a:t>Hence, the shallowness of the people ended up with them trying to destroy the statue, the swallow dies next to it, and both go to Heaven where God deems them two beautiful creations just because of being who they are.</a:t>
            </a:r>
          </a:p>
          <a:p>
            <a:pPr algn="l"/>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Happy Prince: Analysis</a:t>
            </a:r>
            <a:endParaRPr lang="ar-IQ" dirty="0"/>
          </a:p>
        </p:txBody>
      </p:sp>
      <p:sp>
        <p:nvSpPr>
          <p:cNvPr id="3" name="Content Placeholder 2"/>
          <p:cNvSpPr>
            <a:spLocks noGrp="1"/>
          </p:cNvSpPr>
          <p:nvPr>
            <p:ph idx="1"/>
          </p:nvPr>
        </p:nvSpPr>
        <p:spPr/>
        <p:txBody>
          <a:bodyPr>
            <a:normAutofit fontScale="47500" lnSpcReduction="20000"/>
          </a:bodyPr>
          <a:lstStyle/>
          <a:p>
            <a:pPr algn="l" rtl="0"/>
            <a:r>
              <a:rPr lang="en-US" dirty="0" smtClean="0"/>
              <a:t>The happy prince is a tale with multiple lessons. From one side it is the critic of the society that can be cruel and heartless and on the other side, it is about the compassion towards humans troubles.</a:t>
            </a:r>
          </a:p>
          <a:p>
            <a:pPr algn="l" rtl="0"/>
            <a:r>
              <a:rPr lang="en-US" dirty="0" smtClean="0"/>
              <a:t>The happy prince is a contemporary fairytale whose plot is surreal and it is placed into a modern society with real problems. Oscar Wild tried to state in a simple way the virtues and flaws of a person in all of his fairy tales and tried to criticize the society which is insensible.</a:t>
            </a:r>
          </a:p>
          <a:p>
            <a:pPr algn="l" rtl="0"/>
            <a:r>
              <a:rPr lang="en-US" u="sng" dirty="0" smtClean="0"/>
              <a:t>The main character knew only about nice things and after that, he decided to open his lead heart to everyone in need. When he helped them he didn’t regret about the decorations taken down from him and he keeps on doing noble things with the help of a swallow. The swallow was the proof that everyone can do selfless things even though they would maybe be risking their lives. His love and devotion were rewarded with an eternal life.</a:t>
            </a:r>
            <a:endParaRPr lang="en-US" dirty="0" smtClean="0"/>
          </a:p>
          <a:p>
            <a:pPr algn="l" rtl="0"/>
            <a:r>
              <a:rPr lang="en-US" u="sng" dirty="0" smtClean="0"/>
              <a:t>In the fairytale, we can see the prince and the swallow who try to help the ones in need and make them happy while on the other side we can see the powerful people in important positions who do not want to see what is going on in the world. They only see themselves and their goal in life. Oscar Wild set up a principle of selfishness and selflessness and he took the story to its top when God helped the main heroes of the story.</a:t>
            </a:r>
            <a:endParaRPr lang="en-US" dirty="0" smtClean="0"/>
          </a:p>
          <a:p>
            <a:pPr algn="l" rtl="0"/>
            <a:r>
              <a:rPr lang="en-US" u="sng" dirty="0" smtClean="0"/>
              <a:t>The language in which the fairytale was written is simple even though every single word is wisely picked. Oscar  Wild is the one leading the storytelling and introducing the readers into the plot. The whole fairytale is filled with hidden messages and because of that, The happy prince is a book you should read with a lot of attention.</a:t>
            </a:r>
            <a:endParaRPr lang="en-US" dirty="0" smtClean="0"/>
          </a:p>
          <a:p>
            <a:pPr algn="l"/>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TotalTime>
  <Words>340</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Metro</vt:lpstr>
      <vt:lpstr>The Happy Price: Analysis</vt:lpstr>
      <vt:lpstr>The Happy Prince: Character</vt:lpstr>
      <vt:lpstr>Characters: Cont.</vt:lpstr>
      <vt:lpstr>The Happy Prince: Commentary</vt:lpstr>
      <vt:lpstr>The Happy Prince: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Happy Price: Analysis</dc:title>
  <dc:creator>taleeno</dc:creator>
  <cp:lastModifiedBy>taleeno</cp:lastModifiedBy>
  <cp:revision>5</cp:revision>
  <dcterms:created xsi:type="dcterms:W3CDTF">2018-03-13T04:45:30Z</dcterms:created>
  <dcterms:modified xsi:type="dcterms:W3CDTF">2018-03-13T04:53:46Z</dcterms:modified>
</cp:coreProperties>
</file>